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5" r:id="rId6"/>
    <p:sldId id="266" r:id="rId7"/>
    <p:sldId id="261" r:id="rId8"/>
    <p:sldId id="262" r:id="rId9"/>
    <p:sldId id="263" r:id="rId10"/>
    <p:sldId id="267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62"/>
    <p:restoredTop sz="94753"/>
  </p:normalViewPr>
  <p:slideViewPr>
    <p:cSldViewPr snapToGrid="0" snapToObjects="1" showGuides="1">
      <p:cViewPr>
        <p:scale>
          <a:sx n="90" d="100"/>
          <a:sy n="90" d="100"/>
        </p:scale>
        <p:origin x="144" y="5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F39CA-0ED2-3D42-A15C-CDB7551FDA01}" type="datetimeFigureOut">
              <a:rPr lang="en-US" smtClean="0"/>
              <a:t>9/10/18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D5931D-5A23-F445-960A-D8B8E1CE28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01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5931D-5A23-F445-960A-D8B8E1CE28B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42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Pneumonia is the world’s leading cause of death among children under 5 years of age, accounting for 15% of all deaths of children under 5 years old.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2011, pneumonia had an aggregate cost of nearly $10.6 billion for 1.1 million hospital stays.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D5931D-5A23-F445-960A-D8B8E1CE28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829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935CC-8618-0447-8CA8-DC591B1FB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D92E1-81C9-5845-A70E-6115F5B42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3A50A-7B0C-6B46-A83D-422B810D5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1C0A8-407C-9E4C-8758-9DE0E97EE4C8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07C26-1E79-2B41-A019-F8FF83D6E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DD428-425C-5E44-98AE-AD8AC9731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3C92-8497-614B-AACC-F6F2658B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830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F4D48-F889-2A43-BB48-58E27A14A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052AD6-C648-E546-943D-DA793A771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A45C8-9FD2-964F-92B7-291F49905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1C0A8-407C-9E4C-8758-9DE0E97EE4C8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30BFF-9F74-964F-B184-7955EBB06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475E0-6FC6-D245-A022-5DFB87C4A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3C92-8497-614B-AACC-F6F2658B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81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537C6D-176F-EA46-8EAC-7711AE9AFE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72221B-6524-8F4B-9475-05BDE56631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E0AA56-5BCB-BC43-B297-3E8921081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1C0A8-407C-9E4C-8758-9DE0E97EE4C8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87CCF-6103-E740-9650-CCE192EA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A328D-64F5-1C41-8C53-F69446DC1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3C92-8497-614B-AACC-F6F2658B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97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2BD5-4234-F04E-8BB7-5A8AFF28F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A30F9-5053-094E-82AA-045882A9F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16B674-9A3D-2944-BD4B-A774B0209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1C0A8-407C-9E4C-8758-9DE0E97EE4C8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AA7FC-8121-E64C-950E-400339B72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16919-1F79-1748-8230-7F1FD0549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3C92-8497-614B-AACC-F6F2658B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26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C8794-400D-C54B-B54E-EE90F9D0C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4C10BE-AF58-0947-B07B-503481F42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4BA93A-434F-A04F-86DE-765B47BAE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1C0A8-407C-9E4C-8758-9DE0E97EE4C8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16D43A-8E18-1942-B423-C05DC7492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D4C2AF-F266-E34F-9D37-43326E932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3C92-8497-614B-AACC-F6F2658B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591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930E7-060C-8440-9CBD-DD76EAB79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8C3985-F43C-AB4B-A414-B89A20C473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387DA-8C83-0E47-95EA-F6B63DB98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057B3D-2D11-164A-A94A-7637E904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1C0A8-407C-9E4C-8758-9DE0E97EE4C8}" type="datetimeFigureOut">
              <a:rPr lang="en-US" smtClean="0"/>
              <a:t>9/10/18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1EB0A-1732-6E44-850B-9250A27D6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EF966-93F6-324E-8B50-C0125B89A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3C92-8497-614B-AACC-F6F2658B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9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12C1A-83AC-5E42-8E15-CFB6A3FEA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92A22-728E-A440-AB59-10D74F0AF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21B3CB-DAE6-2A4E-A580-88042A001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BB958F-1744-164C-914F-771FE2A152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8C513E-3563-AC43-BE4B-5FFA87197C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210B04-5079-4B4A-BEDA-CAAB730FF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1C0A8-407C-9E4C-8758-9DE0E97EE4C8}" type="datetimeFigureOut">
              <a:rPr lang="en-US" smtClean="0"/>
              <a:t>9/10/18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DD1D00-4525-8141-AA97-B0D2067A8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04EB30-47B1-984F-B1AD-35D73EE8C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3C92-8497-614B-AACC-F6F2658B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504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56AA6-08D0-864B-A86C-55B60E6B1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4E1228-EE23-F240-9688-05D12DB8A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1C0A8-407C-9E4C-8758-9DE0E97EE4C8}" type="datetimeFigureOut">
              <a:rPr lang="en-US" smtClean="0"/>
              <a:t>9/10/18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28704F-9AC8-E242-8DA5-CCADD087A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B74BF4-DE56-4F45-B284-5768D399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3C92-8497-614B-AACC-F6F2658B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02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EC382C-DE28-0B44-B167-9E751EC8D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1C0A8-407C-9E4C-8758-9DE0E97EE4C8}" type="datetimeFigureOut">
              <a:rPr lang="en-US" smtClean="0"/>
              <a:t>9/10/18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228FBD-DEA8-AE4F-AC02-369C2485B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BA7B18-367E-A14A-B5A3-973C727F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3C92-8497-614B-AACC-F6F2658B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76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E1457-2202-3345-892A-9B6A3A10C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0408E-44A7-4346-86A4-14BA4BA3C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0CC07-A057-6248-992B-27F2B9849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3A5B7-ABA3-F047-9C8B-0635A5041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1C0A8-407C-9E4C-8758-9DE0E97EE4C8}" type="datetimeFigureOut">
              <a:rPr lang="en-US" smtClean="0"/>
              <a:t>9/10/18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3C22C2-4D59-ED49-B506-1659DA434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32B8A-30F9-9B4B-BDED-726EB958F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3C92-8497-614B-AACC-F6F2658B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60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0A32B-BC70-9748-8BBC-ABF8979F2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F908C1-5E24-C942-89FF-50B27356AC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4411D-526C-1142-8AD6-BAB6F90DA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0CCFA1-DBF0-3F45-AAB7-24C0EF8C8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1C0A8-407C-9E4C-8758-9DE0E97EE4C8}" type="datetimeFigureOut">
              <a:rPr lang="en-US" smtClean="0"/>
              <a:t>9/10/18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0A03A-2483-AF48-9D32-8087940FD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9D4A09-4798-AB41-8634-1D73D9F3E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03C92-8497-614B-AACC-F6F2658B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11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0270BB-6850-144E-9169-593CEB530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E3F33-4044-CC49-9684-3D02F0620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27489-7F91-3440-BEE8-D66E638704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1C0A8-407C-9E4C-8758-9DE0E97EE4C8}" type="datetimeFigureOut">
              <a:rPr lang="en-US" smtClean="0"/>
              <a:t>9/10/18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A9390-B4D1-7E46-8DF9-7BC874D64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5ADF9-DB31-D64B-8C94-B4D1838C4F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03C92-8497-614B-AACC-F6F2658B7C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34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carolinag.github.io/" TargetMode="Externa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0BB81-BD75-DB41-8C58-8235BD0D62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﻿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8C7A7-8CCD-A54F-A067-060EE0BE3F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04445"/>
            <a:ext cx="9144000" cy="1655762"/>
          </a:xfrm>
        </p:spPr>
        <p:txBody>
          <a:bodyPr/>
          <a:lstStyle/>
          <a:p>
            <a:r>
              <a:rPr lang="en-US" dirty="0"/>
              <a:t>Carolina Gonzalez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E344D7-C723-FD47-A8CC-FBAD47D88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9000"/>
          </a:blip>
          <a:srcRect l="3206" t="11753" r="4348" b="12306"/>
          <a:stretch/>
        </p:blipFill>
        <p:spPr>
          <a:xfrm>
            <a:off x="2488405" y="74611"/>
            <a:ext cx="7729539" cy="687070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8E7DDF3-DEA4-7F42-83E0-9CA50A0E7427}"/>
              </a:ext>
            </a:extLst>
          </p:cNvPr>
          <p:cNvSpPr txBox="1">
            <a:spLocks/>
          </p:cNvSpPr>
          <p:nvPr/>
        </p:nvSpPr>
        <p:spPr>
          <a:xfrm>
            <a:off x="1524000" y="1289051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Diagnosing pneumonia</a:t>
            </a:r>
          </a:p>
        </p:txBody>
      </p:sp>
    </p:spTree>
    <p:extLst>
      <p:ext uri="{BB962C8B-B14F-4D97-AF65-F5344CB8AC3E}">
        <p14:creationId xmlns:p14="http://schemas.microsoft.com/office/powerpoint/2010/main" val="24883639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148C0-ED2A-9E4A-A3F8-1251EF525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Diagnosis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B94BD-58F9-FC4C-8D30-871570218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Pneumonia can be caused by viruses, bacteria or fungi.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images of pneumonia caused by different causes may look slightly different.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diagnosis currently takes into account symptoms and X-rays.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The treatment (antibiotics) selected is based characteristics of X-rays and symptoms.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0051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812A6-300E-8447-A7A9-8A470D14A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5BEA8-603D-E442-A30B-7F98FCCD1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A4FC7-5E9D-7641-8F48-B548F888F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962" y="1922463"/>
            <a:ext cx="4114800" cy="425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6F639C-4281-F040-BDC9-1F7F44855C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8" t="2934" r="2233" b="8012"/>
          <a:stretch/>
        </p:blipFill>
        <p:spPr>
          <a:xfrm>
            <a:off x="4867382" y="219075"/>
            <a:ext cx="7043737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09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FE57E7-A1A9-5C40-90BD-056BC46391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6" t="12826" r="5326" b="12337"/>
          <a:stretch/>
        </p:blipFill>
        <p:spPr>
          <a:xfrm>
            <a:off x="9534525" y="4672012"/>
            <a:ext cx="2657475" cy="21859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FCAB93-87D6-564D-BDE4-D699A4B1E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Business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23F7D-822E-1044-A016-E41C508BB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957919"/>
          </a:xfrm>
        </p:spPr>
        <p:txBody>
          <a:bodyPr>
            <a:normAutofit/>
          </a:bodyPr>
          <a:lstStyle/>
          <a:p>
            <a:r>
              <a:rPr lang="en-US" dirty="0"/>
              <a:t>Pneumonia is the world’s leading cause of death among children under 5 years of age.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5E77CBD-38A2-C24E-8691-EE148A271CEE}"/>
              </a:ext>
            </a:extLst>
          </p:cNvPr>
          <p:cNvSpPr txBox="1">
            <a:spLocks/>
          </p:cNvSpPr>
          <p:nvPr/>
        </p:nvSpPr>
        <p:spPr>
          <a:xfrm>
            <a:off x="838200" y="2648607"/>
            <a:ext cx="10515600" cy="914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 the US, pneumonia was one of the top ten most expensive conditions seen during inpatient hospitalizations.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BC57A1-AC7D-204C-A8C7-8E148E2E99DD}"/>
              </a:ext>
            </a:extLst>
          </p:cNvPr>
          <p:cNvSpPr txBox="1">
            <a:spLocks/>
          </p:cNvSpPr>
          <p:nvPr/>
        </p:nvSpPr>
        <p:spPr>
          <a:xfrm>
            <a:off x="838200" y="3713244"/>
            <a:ext cx="10515600" cy="1007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Chest X-rays are the most common imaging examination tool used in practice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99037F-91E8-664A-B9DC-3500EB33A232}"/>
              </a:ext>
            </a:extLst>
          </p:cNvPr>
          <p:cNvSpPr/>
          <p:nvPr/>
        </p:nvSpPr>
        <p:spPr>
          <a:xfrm>
            <a:off x="838200" y="4807711"/>
            <a:ext cx="8573053" cy="5232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There is a shortage of experts who can interpret X-rays</a:t>
            </a:r>
          </a:p>
        </p:txBody>
      </p:sp>
    </p:spTree>
    <p:extLst>
      <p:ext uri="{BB962C8B-B14F-4D97-AF65-F5344CB8AC3E}">
        <p14:creationId xmlns:p14="http://schemas.microsoft.com/office/powerpoint/2010/main" val="112667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ACDF9-7C63-604A-99E0-8204A700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50" y="391536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D90FED-DEC5-AC4D-B49E-61EF408D0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85" y="1690688"/>
            <a:ext cx="5141065" cy="31877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25684 labelled X-rays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Coordinates for boxes indicating location of  pneumonia for positive images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20025 no pneumonia images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749684-73BD-7044-B9FB-1FA548B12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48" t="2934" r="52128" b="8012"/>
          <a:stretch/>
        </p:blipFill>
        <p:spPr>
          <a:xfrm>
            <a:off x="8596418" y="200025"/>
            <a:ext cx="3211979" cy="3228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01A1D4-B6B8-3440-8A6B-8EBDF995FC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51" t="3700" r="51954" b="8532"/>
          <a:stretch/>
        </p:blipFill>
        <p:spPr>
          <a:xfrm>
            <a:off x="8596419" y="3636962"/>
            <a:ext cx="3211979" cy="31845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913D23-D7DB-A240-B76D-A460C78E327F}"/>
              </a:ext>
            </a:extLst>
          </p:cNvPr>
          <p:cNvSpPr txBox="1"/>
          <p:nvPr/>
        </p:nvSpPr>
        <p:spPr>
          <a:xfrm>
            <a:off x="6830749" y="200025"/>
            <a:ext cx="1604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Pneumonia</a:t>
            </a:r>
          </a:p>
          <a:p>
            <a:r>
              <a:rPr lang="en-US" dirty="0">
                <a:solidFill>
                  <a:schemeClr val="bg1"/>
                </a:solidFill>
              </a:rPr>
              <a:t>Positive image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071CC-6233-C149-86AB-E14B94C1B7CE}"/>
              </a:ext>
            </a:extLst>
          </p:cNvPr>
          <p:cNvSpPr txBox="1"/>
          <p:nvPr/>
        </p:nvSpPr>
        <p:spPr>
          <a:xfrm>
            <a:off x="6729413" y="3636962"/>
            <a:ext cx="1706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Pneumonia</a:t>
            </a:r>
          </a:p>
          <a:p>
            <a:r>
              <a:rPr lang="en-US" dirty="0">
                <a:solidFill>
                  <a:schemeClr val="bg1"/>
                </a:solidFill>
              </a:rPr>
              <a:t>Negative image</a:t>
            </a:r>
          </a:p>
        </p:txBody>
      </p:sp>
    </p:spTree>
    <p:extLst>
      <p:ext uri="{BB962C8B-B14F-4D97-AF65-F5344CB8AC3E}">
        <p14:creationId xmlns:p14="http://schemas.microsoft.com/office/powerpoint/2010/main" val="160134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FAD34-6ADF-C74F-8E9F-5E84D66F7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3140B-C9DA-4946-89F7-D7A77C129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2212" y="1690688"/>
            <a:ext cx="5081587" cy="4486275"/>
          </a:xfrm>
        </p:spPr>
        <p:txBody>
          <a:bodyPr/>
          <a:lstStyle/>
          <a:p>
            <a:r>
              <a:rPr lang="en-US" dirty="0"/>
              <a:t>Neural Networks Transfer learning:</a:t>
            </a:r>
          </a:p>
          <a:p>
            <a:pPr lvl="1"/>
            <a:r>
              <a:rPr lang="en-US" dirty="0"/>
              <a:t>VGG16</a:t>
            </a:r>
          </a:p>
          <a:p>
            <a:pPr lvl="1"/>
            <a:r>
              <a:rPr lang="en-US" dirty="0"/>
              <a:t>ResNet50</a:t>
            </a:r>
          </a:p>
          <a:p>
            <a:endParaRPr lang="en-US" dirty="0"/>
          </a:p>
          <a:p>
            <a:r>
              <a:rPr lang="en-US" dirty="0"/>
              <a:t>Object location system, yolo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77EBBD-3BCB-EE49-A681-1055C23B83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6" t="12826" r="5326" b="12337"/>
          <a:stretch/>
        </p:blipFill>
        <p:spPr>
          <a:xfrm>
            <a:off x="9534525" y="4672012"/>
            <a:ext cx="2657475" cy="2185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FE09FA-CDD3-8148-9D82-A17EFF3A8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58" y="1554162"/>
            <a:ext cx="4816474" cy="503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03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DD38D-44D7-FC42-BFC8-DCC41A877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 architecture</a:t>
            </a:r>
          </a:p>
        </p:txBody>
      </p:sp>
      <p:pic>
        <p:nvPicPr>
          <p:cNvPr id="1031" name="Picture 7" descr="page17image2886720">
            <a:extLst>
              <a:ext uri="{FF2B5EF4-FFF2-40B4-BE49-F238E27FC236}">
                <a16:creationId xmlns:a16="http://schemas.microsoft.com/office/drawing/2014/main" id="{62318CC1-F92C-4747-A312-CE48987C2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554597"/>
            <a:ext cx="825500" cy="15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page17image1628608">
            <a:extLst>
              <a:ext uri="{FF2B5EF4-FFF2-40B4-BE49-F238E27FC236}">
                <a16:creationId xmlns:a16="http://schemas.microsoft.com/office/drawing/2014/main" id="{5093CCBA-A44D-C442-A19A-E2A309F4F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00" y="537767"/>
            <a:ext cx="61214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page17image2886720">
            <a:extLst>
              <a:ext uri="{FF2B5EF4-FFF2-40B4-BE49-F238E27FC236}">
                <a16:creationId xmlns:a16="http://schemas.microsoft.com/office/drawing/2014/main" id="{6190009B-A836-7843-ADCF-255F103B0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28637"/>
            <a:ext cx="8255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page17image2926592">
            <a:extLst>
              <a:ext uri="{FF2B5EF4-FFF2-40B4-BE49-F238E27FC236}">
                <a16:creationId xmlns:a16="http://schemas.microsoft.com/office/drawing/2014/main" id="{52417071-6DEE-114B-BD45-E9B9753D31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88"/>
          <a:stretch/>
        </p:blipFill>
        <p:spPr bwMode="auto">
          <a:xfrm>
            <a:off x="1524000" y="2193168"/>
            <a:ext cx="9144000" cy="347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756B9C-2125-8C45-8234-CA34C387402D}"/>
              </a:ext>
            </a:extLst>
          </p:cNvPr>
          <p:cNvSpPr txBox="1"/>
          <p:nvPr/>
        </p:nvSpPr>
        <p:spPr>
          <a:xfrm>
            <a:off x="8417810" y="3838569"/>
            <a:ext cx="2070100" cy="40626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 Sigmoid</a:t>
            </a:r>
          </a:p>
        </p:txBody>
      </p:sp>
    </p:spTree>
    <p:extLst>
      <p:ext uri="{BB962C8B-B14F-4D97-AF65-F5344CB8AC3E}">
        <p14:creationId xmlns:p14="http://schemas.microsoft.com/office/powerpoint/2010/main" val="425203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E41C3-2677-9640-9B12-2A60964C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Evaluation of performance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2E6FE10-2448-6446-BE19-71541BC38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802471"/>
              </p:ext>
            </p:extLst>
          </p:nvPr>
        </p:nvGraphicFramePr>
        <p:xfrm>
          <a:off x="4569372" y="3646507"/>
          <a:ext cx="359629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1628">
                  <a:extLst>
                    <a:ext uri="{9D8B030D-6E8A-4147-A177-3AD203B41FA5}">
                      <a16:colId xmlns:a16="http://schemas.microsoft.com/office/drawing/2014/main" val="3776852497"/>
                    </a:ext>
                  </a:extLst>
                </a:gridCol>
                <a:gridCol w="1434662">
                  <a:extLst>
                    <a:ext uri="{9D8B030D-6E8A-4147-A177-3AD203B41FA5}">
                      <a16:colId xmlns:a16="http://schemas.microsoft.com/office/drawing/2014/main" val="1303214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F1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015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Radiologist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340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Radiologist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8067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Radiologist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673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Radiologist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27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Radiologist avg.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276777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455B621-DEC8-0C40-A8E8-8FA2AE76D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911147"/>
              </p:ext>
            </p:extLst>
          </p:nvPr>
        </p:nvGraphicFramePr>
        <p:xfrm>
          <a:off x="4569372" y="5884622"/>
          <a:ext cx="359629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8269">
                  <a:extLst>
                    <a:ext uri="{9D8B030D-6E8A-4147-A177-3AD203B41FA5}">
                      <a16:colId xmlns:a16="http://schemas.microsoft.com/office/drawing/2014/main" val="2465243904"/>
                    </a:ext>
                  </a:extLst>
                </a:gridCol>
                <a:gridCol w="1418021">
                  <a:extLst>
                    <a:ext uri="{9D8B030D-6E8A-4147-A177-3AD203B41FA5}">
                      <a16:colId xmlns:a16="http://schemas.microsoft.com/office/drawing/2014/main" val="3903455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51463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BB913A04-4A48-0847-8ADE-54B2953EE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717" y="1619212"/>
            <a:ext cx="6959600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40A8F3-BDC9-7E4E-B5E0-4D8CF45164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6" t="12826" r="5326" b="12337"/>
          <a:stretch/>
        </p:blipFill>
        <p:spPr>
          <a:xfrm>
            <a:off x="9534525" y="4672012"/>
            <a:ext cx="2657475" cy="218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6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4F7DF-E620-0141-8531-E55B7EC0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E0D2CB-EEE9-874F-9F2E-59C0C3545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377488" cy="4144170"/>
          </a:xfrm>
        </p:spPr>
        <p:txBody>
          <a:bodyPr/>
          <a:lstStyle/>
          <a:p>
            <a:r>
              <a:rPr lang="en-US" dirty="0"/>
              <a:t>Transfer learning was used for predicting pneumonia based on chest X-rays data only.</a:t>
            </a:r>
          </a:p>
          <a:p>
            <a:r>
              <a:rPr lang="en-US" dirty="0"/>
              <a:t>The results showed an improvement over radiologists performance without metadata.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Future work:</a:t>
            </a:r>
          </a:p>
          <a:p>
            <a:r>
              <a:rPr lang="en-US" dirty="0"/>
              <a:t>Inclusion of metadata such as patient temperature, </a:t>
            </a:r>
          </a:p>
          <a:p>
            <a:pPr marL="0" indent="0">
              <a:buNone/>
            </a:pPr>
            <a:r>
              <a:rPr lang="en-US" dirty="0"/>
              <a:t>   presence of coughing, chest or lateral pain. 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5BFF1-698D-DD46-B9AB-EE14393E2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6" t="12826" r="5326" b="12337"/>
          <a:stretch/>
        </p:blipFill>
        <p:spPr>
          <a:xfrm>
            <a:off x="9534525" y="4672012"/>
            <a:ext cx="2657475" cy="218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20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CBB44-3936-5E40-8BF1-101342A7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E4988-9D89-7D40-9C24-04638D0AC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1038" y="2825750"/>
            <a:ext cx="4676775" cy="60325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m_carolina_g@yahoo.com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C73AC-B9CC-2B48-AEC5-3E6E298F80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6" t="12826" r="5326" b="12337"/>
          <a:stretch/>
        </p:blipFill>
        <p:spPr>
          <a:xfrm>
            <a:off x="9534525" y="4672012"/>
            <a:ext cx="2657475" cy="2185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05CC12-A88C-2841-8B2A-4853C4500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137" y="3379789"/>
            <a:ext cx="585788" cy="58578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2BBBDB7-B461-5E44-ABFB-096A5024DFD0}"/>
              </a:ext>
            </a:extLst>
          </p:cNvPr>
          <p:cNvSpPr txBox="1">
            <a:spLocks/>
          </p:cNvSpPr>
          <p:nvPr/>
        </p:nvSpPr>
        <p:spPr>
          <a:xfrm>
            <a:off x="4491037" y="3511548"/>
            <a:ext cx="4676775" cy="39370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mcarolinag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3C332D-C8D4-8742-8C16-6588F12C73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4444" y="2903539"/>
            <a:ext cx="511174" cy="51117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B34FF6-642E-6247-85BF-30D83270A1CD}"/>
              </a:ext>
            </a:extLst>
          </p:cNvPr>
          <p:cNvSpPr txBox="1">
            <a:spLocks/>
          </p:cNvSpPr>
          <p:nvPr/>
        </p:nvSpPr>
        <p:spPr>
          <a:xfrm>
            <a:off x="3804444" y="4027483"/>
            <a:ext cx="4676775" cy="4381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in</a:t>
            </a:r>
            <a:r>
              <a:rPr lang="en-US" dirty="0"/>
              <a:t>     </a:t>
            </a:r>
            <a:r>
              <a:rPr lang="en-US" dirty="0" err="1"/>
              <a:t>carolinagonzalezseattle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F6EB50-AB9F-0546-AE06-367B2EE62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243" y="4564060"/>
            <a:ext cx="375247" cy="39638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30DEDEB-7CD1-F244-A0EC-8A81E16DF6C4}"/>
              </a:ext>
            </a:extLst>
          </p:cNvPr>
          <p:cNvSpPr txBox="1">
            <a:spLocks/>
          </p:cNvSpPr>
          <p:nvPr/>
        </p:nvSpPr>
        <p:spPr>
          <a:xfrm>
            <a:off x="1113929" y="3652827"/>
            <a:ext cx="4676775" cy="4381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0B13AF3-C5AC-2F40-BC4D-20E8A41AE011}"/>
              </a:ext>
            </a:extLst>
          </p:cNvPr>
          <p:cNvSpPr txBox="1">
            <a:spLocks/>
          </p:cNvSpPr>
          <p:nvPr/>
        </p:nvSpPr>
        <p:spPr>
          <a:xfrm>
            <a:off x="4491037" y="4522297"/>
            <a:ext cx="4676775" cy="43815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hlinkClick r:id="rId6"/>
              </a:rPr>
              <a:t>mcarolinag.github.io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73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321BB-C491-694E-A649-8D675F510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Apendix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7636D-419D-F44D-935E-736876770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07A584-77AF-D345-AA4C-EAFF9B660E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6" t="12826" r="5326" b="12337"/>
          <a:stretch/>
        </p:blipFill>
        <p:spPr>
          <a:xfrm>
            <a:off x="9534525" y="4672012"/>
            <a:ext cx="2657475" cy="218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85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3985</TotalTime>
  <Words>295</Words>
  <Application>Microsoft Macintosh PowerPoint</Application>
  <PresentationFormat>Widescreen</PresentationFormat>
  <Paragraphs>66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/>
      <vt:lpstr>Business Case</vt:lpstr>
      <vt:lpstr>Data</vt:lpstr>
      <vt:lpstr>Model</vt:lpstr>
      <vt:lpstr>VGG16 architecture</vt:lpstr>
      <vt:lpstr>Evaluation of performance</vt:lpstr>
      <vt:lpstr>Conclusions</vt:lpstr>
      <vt:lpstr>Questions</vt:lpstr>
      <vt:lpstr>Apendix</vt:lpstr>
      <vt:lpstr>Diagnosis challenges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Carolina Gonzalez</dc:creator>
  <cp:lastModifiedBy>Carolina Gonzalez</cp:lastModifiedBy>
  <cp:revision>27</cp:revision>
  <dcterms:created xsi:type="dcterms:W3CDTF">2018-09-10T22:04:05Z</dcterms:created>
  <dcterms:modified xsi:type="dcterms:W3CDTF">2018-09-13T16:29:37Z</dcterms:modified>
</cp:coreProperties>
</file>